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Lst>
  <p:notesMasterIdLst>
    <p:notesMasterId r:id="rId16"/>
  </p:notesMasterIdLst>
  <p:sldIdLst>
    <p:sldId id="260" r:id="rId4"/>
    <p:sldId id="257" r:id="rId5"/>
    <p:sldId id="259" r:id="rId6"/>
    <p:sldId id="261" r:id="rId7"/>
    <p:sldId id="262" r:id="rId8"/>
    <p:sldId id="263" r:id="rId9"/>
    <p:sldId id="264" r:id="rId10"/>
    <p:sldId id="265" r:id="rId11"/>
    <p:sldId id="266" r:id="rId12"/>
    <p:sldId id="268" r:id="rId13"/>
    <p:sldId id="267"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206" y="13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2.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361BC1-553B-4E4E-884C-6CE9C97B2812}" type="datetimeFigureOut">
              <a:rPr lang="en-US" smtClean="0"/>
              <a:t>3/8/2024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6334B5-FF18-49B6-8CE3-76A56E833FD0}" type="slidenum">
              <a:rPr lang="en-US" smtClean="0"/>
              <a:t>‹#›</a:t>
            </a:fld>
            <a:endParaRPr lang="en-US"/>
          </a:p>
        </p:txBody>
      </p:sp>
    </p:spTree>
    <p:extLst>
      <p:ext uri="{BB962C8B-B14F-4D97-AF65-F5344CB8AC3E}">
        <p14:creationId xmlns:p14="http://schemas.microsoft.com/office/powerpoint/2010/main" val="2542976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3/8/2024 12:09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3/8/2024 12:09 PM</a:t>
            </a:fld>
            <a:endParaRPr lang="en-US"/>
          </a:p>
        </p:txBody>
      </p:sp>
      <p:sp>
        <p:nvSpPr>
          <p:cNvPr id="6" name="Footer Placeholder 5"/>
          <p:cNvSpPr>
            <a:spLocks noGrp="1"/>
          </p:cNvSpPr>
          <p:nvPr>
            <p:ph type="ftr" sz="quarter" idx="12"/>
          </p:nvPr>
        </p:nvSpPr>
        <p:spPr/>
        <p:txBody>
          <a:bodyPr/>
          <a:lstStyle/>
          <a:p>
            <a:r>
              <a:rPr lang="en-US">
                <a:solidFill>
                  <a:srgbClr val="000000"/>
                </a:solidFill>
              </a:rPr>
              <a:t>© 2007 Microsoft Corporation. All rights reserved. Microsoft, Windows, Windows Vista and other product names are or may be registered trademarks and/or trademarks in the U.S. and/or other countries.</a:t>
            </a:r>
          </a:p>
          <a:p>
            <a:r>
              <a:rPr lang="en-US">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solidFill>
                  <a:srgbClr val="000000"/>
                </a:solidFill>
              </a:rPr>
            </a:br>
            <a:r>
              <a:rPr lang="en-US">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3/8/2024 12:09 PM</a:t>
            </a:fld>
            <a:endParaRPr lang="en-US"/>
          </a:p>
        </p:txBody>
      </p:sp>
      <p:sp>
        <p:nvSpPr>
          <p:cNvPr id="6" name="Footer Placeholder 5"/>
          <p:cNvSpPr>
            <a:spLocks noGrp="1"/>
          </p:cNvSpPr>
          <p:nvPr>
            <p:ph type="ftr" sz="quarter" idx="12"/>
          </p:nvPr>
        </p:nvSpPr>
        <p:spPr/>
        <p:txBody>
          <a:bodyPr/>
          <a:lstStyle/>
          <a:p>
            <a:r>
              <a:rPr lang="en-US">
                <a:solidFill>
                  <a:srgbClr val="000000"/>
                </a:solidFill>
              </a:rPr>
              <a:t>© 2007 Microsoft Corporation. All rights reserved. Microsoft, Windows, Windows Vista and other product names are or may be registered trademarks and/or trademarks in the U.S. and/or other countries.</a:t>
            </a:r>
          </a:p>
          <a:p>
            <a:r>
              <a:rPr lang="en-US">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solidFill>
                  <a:srgbClr val="000000"/>
                </a:solidFill>
              </a:rPr>
            </a:br>
            <a:r>
              <a:rPr lang="en-US">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3/8/2024 12:09 PM</a:t>
            </a:fld>
            <a:endParaRPr lang="en-US"/>
          </a:p>
        </p:txBody>
      </p:sp>
      <p:sp>
        <p:nvSpPr>
          <p:cNvPr id="6" name="Footer Placeholder 5"/>
          <p:cNvSpPr>
            <a:spLocks noGrp="1"/>
          </p:cNvSpPr>
          <p:nvPr>
            <p:ph type="ftr" sz="quarter" idx="12"/>
          </p:nvPr>
        </p:nvSpPr>
        <p:spPr/>
        <p:txBody>
          <a:bodyPr/>
          <a:lstStyle/>
          <a:p>
            <a:r>
              <a:rPr lang="en-US">
                <a:solidFill>
                  <a:srgbClr val="000000"/>
                </a:solidFill>
              </a:rPr>
              <a:t>© 2007 Microsoft Corporation. All rights reserved. Microsoft, Windows, Windows Vista and other product names are or may be registered trademarks and/or trademarks in the U.S. and/or other countries.</a:t>
            </a:r>
          </a:p>
          <a:p>
            <a:r>
              <a:rPr lang="en-US">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solidFill>
                  <a:srgbClr val="000000"/>
                </a:solidFill>
              </a:rPr>
            </a:br>
            <a:r>
              <a:rPr lang="en-US">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3/8/2024 12:09 PM</a:t>
            </a:fld>
            <a:endParaRPr lang="en-US"/>
          </a:p>
        </p:txBody>
      </p:sp>
      <p:sp>
        <p:nvSpPr>
          <p:cNvPr id="6" name="Footer Placeholder 5"/>
          <p:cNvSpPr>
            <a:spLocks noGrp="1"/>
          </p:cNvSpPr>
          <p:nvPr>
            <p:ph type="ftr" sz="quarter" idx="12"/>
          </p:nvPr>
        </p:nvSpPr>
        <p:spPr/>
        <p:txBody>
          <a:bodyPr/>
          <a:lstStyle/>
          <a:p>
            <a:r>
              <a:rPr lang="en-US">
                <a:solidFill>
                  <a:srgbClr val="000000"/>
                </a:solidFill>
              </a:rPr>
              <a:t>© 2007 Microsoft Corporation. All rights reserved. Microsoft, Windows, Windows Vista and other product names are or may be registered trademarks and/or trademarks in the U.S. and/or other countries.</a:t>
            </a:r>
          </a:p>
          <a:p>
            <a:r>
              <a:rPr lang="en-US">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solidFill>
                  <a:srgbClr val="000000"/>
                </a:solidFill>
              </a:rPr>
            </a:br>
            <a:r>
              <a:rPr lang="en-US">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3/8/2024 12:09 PM</a:t>
            </a:fld>
            <a:endParaRPr lang="en-US"/>
          </a:p>
        </p:txBody>
      </p:sp>
      <p:sp>
        <p:nvSpPr>
          <p:cNvPr id="6" name="Footer Placeholder 5"/>
          <p:cNvSpPr>
            <a:spLocks noGrp="1"/>
          </p:cNvSpPr>
          <p:nvPr>
            <p:ph type="ftr" sz="quarter" idx="12"/>
          </p:nvPr>
        </p:nvSpPr>
        <p:spPr/>
        <p:txBody>
          <a:bodyPr/>
          <a:lstStyle/>
          <a:p>
            <a:r>
              <a:rPr lang="en-US">
                <a:solidFill>
                  <a:srgbClr val="000000"/>
                </a:solidFill>
              </a:rPr>
              <a:t>© 2007 Microsoft Corporation. All rights reserved. Microsoft, Windows, Windows Vista and other product names are or may be registered trademarks and/or trademarks in the U.S. and/or other countries.</a:t>
            </a:r>
          </a:p>
          <a:p>
            <a:r>
              <a:rPr lang="en-US">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solidFill>
                  <a:srgbClr val="000000"/>
                </a:solidFill>
              </a:rPr>
            </a:br>
            <a:r>
              <a:rPr lang="en-US">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3/8/2024 12:09 PM</a:t>
            </a:fld>
            <a:endParaRPr lang="en-US"/>
          </a:p>
        </p:txBody>
      </p:sp>
      <p:sp>
        <p:nvSpPr>
          <p:cNvPr id="6" name="Footer Placeholder 5"/>
          <p:cNvSpPr>
            <a:spLocks noGrp="1"/>
          </p:cNvSpPr>
          <p:nvPr>
            <p:ph type="ftr" sz="quarter" idx="12"/>
          </p:nvPr>
        </p:nvSpPr>
        <p:spPr/>
        <p:txBody>
          <a:bodyPr/>
          <a:lstStyle/>
          <a:p>
            <a:r>
              <a:rPr lang="en-US">
                <a:solidFill>
                  <a:srgbClr val="000000"/>
                </a:solidFill>
              </a:rPr>
              <a:t>© 2007 Microsoft Corporation. All rights reserved. Microsoft, Windows, Windows Vista and other product names are or may be registered trademarks and/or trademarks in the U.S. and/or other countries.</a:t>
            </a:r>
          </a:p>
          <a:p>
            <a:r>
              <a:rPr lang="en-US">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solidFill>
                  <a:srgbClr val="000000"/>
                </a:solidFill>
              </a:rPr>
            </a:br>
            <a:r>
              <a:rPr lang="en-US">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3/8/2024 12:09 PM</a:t>
            </a:fld>
            <a:endParaRPr lang="en-US"/>
          </a:p>
        </p:txBody>
      </p:sp>
      <p:sp>
        <p:nvSpPr>
          <p:cNvPr id="6" name="Footer Placeholder 5"/>
          <p:cNvSpPr>
            <a:spLocks noGrp="1"/>
          </p:cNvSpPr>
          <p:nvPr>
            <p:ph type="ftr" sz="quarter" idx="12"/>
          </p:nvPr>
        </p:nvSpPr>
        <p:spPr/>
        <p:txBody>
          <a:bodyPr/>
          <a:lstStyle/>
          <a:p>
            <a:r>
              <a:rPr lang="en-US">
                <a:solidFill>
                  <a:srgbClr val="000000"/>
                </a:solidFill>
              </a:rPr>
              <a:t>© 2007 Microsoft Corporation. All rights reserved. Microsoft, Windows, Windows Vista and other product names are or may be registered trademarks and/or trademarks in the U.S. and/or other countries.</a:t>
            </a:r>
          </a:p>
          <a:p>
            <a:r>
              <a:rPr lang="en-US">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solidFill>
                  <a:srgbClr val="000000"/>
                </a:solidFill>
              </a:rPr>
            </a:br>
            <a:r>
              <a:rPr lang="en-US">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3/8/2024 12:09 PM</a:t>
            </a:fld>
            <a:endParaRPr lang="en-US"/>
          </a:p>
        </p:txBody>
      </p:sp>
      <p:sp>
        <p:nvSpPr>
          <p:cNvPr id="6" name="Footer Placeholder 5"/>
          <p:cNvSpPr>
            <a:spLocks noGrp="1"/>
          </p:cNvSpPr>
          <p:nvPr>
            <p:ph type="ftr" sz="quarter" idx="12"/>
          </p:nvPr>
        </p:nvSpPr>
        <p:spPr/>
        <p:txBody>
          <a:bodyPr/>
          <a:lstStyle/>
          <a:p>
            <a:r>
              <a:rPr lang="en-US">
                <a:solidFill>
                  <a:srgbClr val="000000"/>
                </a:solidFill>
              </a:rPr>
              <a:t>© 2007 Microsoft Corporation. All rights reserved. Microsoft, Windows, Windows Vista and other product names are or may be registered trademarks and/or trademarks in the U.S. and/or other countries.</a:t>
            </a:r>
          </a:p>
          <a:p>
            <a:r>
              <a:rPr lang="en-US">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solidFill>
                  <a:srgbClr val="000000"/>
                </a:solidFill>
              </a:rPr>
            </a:br>
            <a:r>
              <a:rPr lang="en-US">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3/8/2024 12:09 PM</a:t>
            </a:fld>
            <a:endParaRPr lang="en-US"/>
          </a:p>
        </p:txBody>
      </p:sp>
      <p:sp>
        <p:nvSpPr>
          <p:cNvPr id="6" name="Footer Placeholder 5"/>
          <p:cNvSpPr>
            <a:spLocks noGrp="1"/>
          </p:cNvSpPr>
          <p:nvPr>
            <p:ph type="ftr" sz="quarter" idx="12"/>
          </p:nvPr>
        </p:nvSpPr>
        <p:spPr/>
        <p:txBody>
          <a:bodyPr/>
          <a:lstStyle/>
          <a:p>
            <a:r>
              <a:rPr lang="en-US">
                <a:solidFill>
                  <a:srgbClr val="000000"/>
                </a:solidFill>
              </a:rPr>
              <a:t>© 2007 Microsoft Corporation. All rights reserved. Microsoft, Windows, Windows Vista and other product names are or may be registered trademarks and/or trademarks in the U.S. and/or other countries.</a:t>
            </a:r>
          </a:p>
          <a:p>
            <a:r>
              <a:rPr lang="en-US">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solidFill>
                  <a:srgbClr val="000000"/>
                </a:solidFill>
              </a:rPr>
            </a:br>
            <a:r>
              <a:rPr lang="en-US">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3/8/2024 12:09 PM</a:t>
            </a:fld>
            <a:endParaRPr lang="en-US"/>
          </a:p>
        </p:txBody>
      </p:sp>
      <p:sp>
        <p:nvSpPr>
          <p:cNvPr id="6" name="Footer Placeholder 5"/>
          <p:cNvSpPr>
            <a:spLocks noGrp="1"/>
          </p:cNvSpPr>
          <p:nvPr>
            <p:ph type="ftr" sz="quarter" idx="12"/>
          </p:nvPr>
        </p:nvSpPr>
        <p:spPr/>
        <p:txBody>
          <a:bodyPr/>
          <a:lstStyle/>
          <a:p>
            <a:r>
              <a:rPr lang="en-US">
                <a:solidFill>
                  <a:srgbClr val="000000"/>
                </a:solidFill>
              </a:rPr>
              <a:t>© 2007 Microsoft Corporation. All rights reserved. Microsoft, Windows, Windows Vista and other product names are or may be registered trademarks and/or trademarks in the U.S. and/or other countries.</a:t>
            </a:r>
          </a:p>
          <a:p>
            <a:r>
              <a:rPr lang="en-US">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solidFill>
                  <a:srgbClr val="000000"/>
                </a:solidFill>
              </a:rPr>
            </a:br>
            <a:r>
              <a:rPr lang="en-US">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22860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4"/>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5"/>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5"/>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5"/>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5"/>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3"/>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8496270"/>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2400"/>
            <a:ext cx="8229600" cy="1828800"/>
          </a:xfrm>
        </p:spPr>
        <p:txBody>
          <a:bodyPr/>
          <a:lstStyle/>
          <a:p>
            <a:pPr algn="ctr"/>
            <a:r>
              <a:rPr lang="en-US" sz="6600" dirty="0">
                <a:solidFill>
                  <a:schemeClr val="tx1"/>
                </a:solidFill>
              </a:rPr>
              <a:t>Augustine – 354-430 AD</a:t>
            </a:r>
            <a:br>
              <a:rPr lang="en-US" sz="6600" dirty="0">
                <a:solidFill>
                  <a:schemeClr val="tx1"/>
                </a:solidFill>
              </a:rPr>
            </a:br>
            <a:r>
              <a:rPr lang="en-US" sz="6600" dirty="0">
                <a:solidFill>
                  <a:schemeClr val="tx1"/>
                </a:solidFill>
              </a:rPr>
              <a:t>Calvin --  1590-1564</a:t>
            </a:r>
          </a:p>
        </p:txBody>
      </p:sp>
      <p:sp>
        <p:nvSpPr>
          <p:cNvPr id="3" name="Subtitle 2"/>
          <p:cNvSpPr>
            <a:spLocks noGrp="1"/>
          </p:cNvSpPr>
          <p:nvPr>
            <p:ph type="subTitle" idx="1"/>
          </p:nvPr>
        </p:nvSpPr>
        <p:spPr>
          <a:xfrm>
            <a:off x="609600" y="1981200"/>
            <a:ext cx="8001000" cy="4419600"/>
          </a:xfrm>
        </p:spPr>
        <p:txBody>
          <a:bodyPr>
            <a:normAutofit/>
          </a:bodyPr>
          <a:lstStyle/>
          <a:p>
            <a:r>
              <a:rPr lang="en-US" sz="4000" dirty="0"/>
              <a:t>“Enabling Power of God”</a:t>
            </a:r>
          </a:p>
          <a:p>
            <a:r>
              <a:rPr lang="en-US" sz="4000" dirty="0"/>
              <a:t>“Direct operation of the Holy Spirit in Conversion”</a:t>
            </a:r>
          </a:p>
          <a:p>
            <a:r>
              <a:rPr lang="en-US" sz="4000" dirty="0"/>
              <a:t>“Mourner’s Bench”</a:t>
            </a:r>
          </a:p>
          <a:p>
            <a:r>
              <a:rPr lang="en-US" sz="4000" dirty="0"/>
              <a:t>“Old Time Religion”</a:t>
            </a:r>
          </a:p>
          <a:p>
            <a:r>
              <a:rPr lang="en-US" sz="4000" dirty="0"/>
              <a:t>“Christ came and lived a perfect life on our behalf, &amp; that perfect life is “imputed” to us.”</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382000" cy="1447799"/>
          </a:xfrm>
        </p:spPr>
        <p:txBody>
          <a:bodyPr>
            <a:noAutofit/>
          </a:bodyPr>
          <a:lstStyle/>
          <a:p>
            <a:pPr algn="ctr"/>
            <a:r>
              <a:rPr lang="en-US" sz="5400" dirty="0">
                <a:solidFill>
                  <a:schemeClr val="tx1"/>
                </a:solidFill>
              </a:rPr>
              <a:t>Imputed Righteousness OR Forgiveness?</a:t>
            </a:r>
          </a:p>
        </p:txBody>
      </p:sp>
      <p:sp>
        <p:nvSpPr>
          <p:cNvPr id="3" name="Text Placeholder 2"/>
          <p:cNvSpPr>
            <a:spLocks noGrp="1"/>
          </p:cNvSpPr>
          <p:nvPr>
            <p:ph type="body" sz="quarter" idx="10"/>
          </p:nvPr>
        </p:nvSpPr>
        <p:spPr>
          <a:xfrm>
            <a:off x="381000" y="1600200"/>
            <a:ext cx="8382000" cy="5181600"/>
          </a:xfrm>
        </p:spPr>
        <p:txBody>
          <a:bodyPr>
            <a:normAutofit/>
          </a:bodyPr>
          <a:lstStyle/>
          <a:p>
            <a:r>
              <a:rPr lang="en-US" sz="3600" dirty="0"/>
              <a:t>The “Imputation” Chapter – Romans 4</a:t>
            </a:r>
          </a:p>
          <a:p>
            <a:pPr marL="0" marR="0">
              <a:spcBef>
                <a:spcPts val="0"/>
              </a:spcBef>
              <a:spcAft>
                <a:spcPts val="0"/>
              </a:spcAft>
            </a:pPr>
            <a:r>
              <a:rPr lang="el-GR" sz="3600" dirty="0">
                <a:ea typeface="Calibri"/>
                <a:cs typeface="Times New Roman"/>
              </a:rPr>
              <a:t>Λ</a:t>
            </a:r>
            <a:r>
              <a:rPr lang="en-US" sz="3600" dirty="0" err="1">
                <a:ea typeface="Calibri"/>
                <a:cs typeface="Times New Roman"/>
              </a:rPr>
              <a:t>ογίζετ</a:t>
            </a:r>
            <a:r>
              <a:rPr lang="en-US" sz="3600" dirty="0">
                <a:ea typeface="Calibri"/>
                <a:cs typeface="Times New Roman"/>
              </a:rPr>
              <a:t>αι (logizomai) 13 Times in this </a:t>
            </a:r>
            <a:r>
              <a:rPr lang="en-US" sz="4000" dirty="0">
                <a:ea typeface="Calibri"/>
                <a:cs typeface="Times New Roman"/>
              </a:rPr>
              <a:t>	</a:t>
            </a:r>
            <a:r>
              <a:rPr lang="en-US" sz="3600" dirty="0">
                <a:ea typeface="Calibri"/>
                <a:cs typeface="Times New Roman"/>
              </a:rPr>
              <a:t>chapter</a:t>
            </a:r>
          </a:p>
          <a:p>
            <a:pPr lvl="1"/>
            <a:r>
              <a:rPr lang="en-US" sz="3200" b="1" dirty="0"/>
              <a:t>“Account /</a:t>
            </a:r>
            <a:r>
              <a:rPr lang="en-US" sz="3200" b="1" dirty="0" err="1"/>
              <a:t>ed</a:t>
            </a:r>
            <a:r>
              <a:rPr lang="en-US" sz="3200" b="1" dirty="0"/>
              <a:t>” Five Times</a:t>
            </a:r>
          </a:p>
          <a:p>
            <a:pPr lvl="1"/>
            <a:r>
              <a:rPr lang="en-US" sz="3200" b="1" dirty="0"/>
              <a:t>“Counted” One Time</a:t>
            </a:r>
          </a:p>
          <a:p>
            <a:pPr lvl="1"/>
            <a:r>
              <a:rPr lang="en-US" sz="3200" b="1" dirty="0"/>
              <a:t>“Impute/</a:t>
            </a:r>
            <a:r>
              <a:rPr lang="en-US" sz="3200" b="1" dirty="0" err="1"/>
              <a:t>ed</a:t>
            </a:r>
            <a:r>
              <a:rPr lang="en-US" sz="3200" b="1" dirty="0"/>
              <a:t>/s” Seven Times</a:t>
            </a:r>
          </a:p>
          <a:p>
            <a:pPr lvl="1"/>
            <a:r>
              <a:rPr lang="en-US" sz="3200" b="1" dirty="0"/>
              <a:t>Romans 4:1,2 “Justified by works” = free of guilt on basis of his own deeds.</a:t>
            </a:r>
          </a:p>
          <a:p>
            <a:pPr lvl="1"/>
            <a:r>
              <a:rPr lang="en-US" sz="3200" b="1" dirty="0"/>
              <a:t>IF declared free of guilt on basis of Own Works can only mean he has Never Sinned</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1"/>
            <a:ext cx="8382000" cy="1143000"/>
          </a:xfrm>
        </p:spPr>
        <p:txBody>
          <a:bodyPr>
            <a:noAutofit/>
          </a:bodyPr>
          <a:lstStyle/>
          <a:p>
            <a:pPr algn="ctr">
              <a:lnSpc>
                <a:spcPct val="70000"/>
              </a:lnSpc>
            </a:pPr>
            <a:r>
              <a:rPr lang="en-US" sz="5400" dirty="0">
                <a:solidFill>
                  <a:schemeClr val="tx1"/>
                </a:solidFill>
              </a:rPr>
              <a:t>Imputed Righteousness OR Forgiveness?</a:t>
            </a:r>
          </a:p>
        </p:txBody>
      </p:sp>
      <p:sp>
        <p:nvSpPr>
          <p:cNvPr id="3" name="Text Placeholder 2"/>
          <p:cNvSpPr>
            <a:spLocks noGrp="1"/>
          </p:cNvSpPr>
          <p:nvPr>
            <p:ph type="body" sz="quarter" idx="10"/>
          </p:nvPr>
        </p:nvSpPr>
        <p:spPr>
          <a:xfrm>
            <a:off x="381000" y="1371600"/>
            <a:ext cx="8382000" cy="5715000"/>
          </a:xfrm>
        </p:spPr>
        <p:txBody>
          <a:bodyPr>
            <a:normAutofit lnSpcReduction="10000"/>
          </a:bodyPr>
          <a:lstStyle/>
          <a:p>
            <a:pPr>
              <a:lnSpc>
                <a:spcPct val="85000"/>
              </a:lnSpc>
            </a:pPr>
            <a:r>
              <a:rPr lang="en-US" sz="3600" dirty="0"/>
              <a:t>The “Imputation” Chapter – Romans 4</a:t>
            </a:r>
          </a:p>
          <a:p>
            <a:pPr marL="0" marR="0">
              <a:lnSpc>
                <a:spcPct val="85000"/>
              </a:lnSpc>
              <a:spcBef>
                <a:spcPts val="0"/>
              </a:spcBef>
              <a:spcAft>
                <a:spcPts val="0"/>
              </a:spcAft>
            </a:pPr>
            <a:r>
              <a:rPr lang="el-GR" sz="3600" dirty="0">
                <a:ea typeface="Calibri"/>
                <a:cs typeface="Times New Roman"/>
              </a:rPr>
              <a:t>Λ</a:t>
            </a:r>
            <a:r>
              <a:rPr lang="en-US" sz="3600" dirty="0" err="1">
                <a:ea typeface="Calibri"/>
                <a:cs typeface="Times New Roman"/>
              </a:rPr>
              <a:t>ογίζετ</a:t>
            </a:r>
            <a:r>
              <a:rPr lang="en-US" sz="3600" dirty="0">
                <a:ea typeface="Calibri"/>
                <a:cs typeface="Times New Roman"/>
              </a:rPr>
              <a:t>αι (logizomai)  </a:t>
            </a:r>
          </a:p>
          <a:p>
            <a:pPr lvl="1">
              <a:lnSpc>
                <a:spcPct val="85000"/>
              </a:lnSpc>
            </a:pPr>
            <a:r>
              <a:rPr lang="en-US" sz="3600" b="1" dirty="0"/>
              <a:t>Romans 4:3 “it was accounted to him”  </a:t>
            </a:r>
          </a:p>
          <a:p>
            <a:pPr lvl="1">
              <a:lnSpc>
                <a:spcPct val="85000"/>
              </a:lnSpc>
            </a:pPr>
            <a:r>
              <a:rPr lang="en-US" sz="3600" b="1" dirty="0"/>
              <a:t>What was “accounted to him for righteousness?”</a:t>
            </a:r>
          </a:p>
          <a:p>
            <a:pPr lvl="1">
              <a:lnSpc>
                <a:spcPct val="85000"/>
              </a:lnSpc>
            </a:pPr>
            <a:r>
              <a:rPr lang="en-US" sz="3600" b="1" dirty="0"/>
              <a:t>HIS FAITH!</a:t>
            </a:r>
          </a:p>
          <a:p>
            <a:pPr lvl="1">
              <a:lnSpc>
                <a:spcPct val="85000"/>
              </a:lnSpc>
            </a:pPr>
            <a:r>
              <a:rPr lang="en-US" sz="3600" b="1" dirty="0"/>
              <a:t>NOT the “perfect life of Christ”</a:t>
            </a:r>
          </a:p>
          <a:p>
            <a:pPr lvl="1">
              <a:lnSpc>
                <a:spcPct val="85000"/>
              </a:lnSpc>
            </a:pPr>
            <a:r>
              <a:rPr lang="en-US" sz="3600" b="1" dirty="0"/>
              <a:t>Romans 4:6-8</a:t>
            </a:r>
          </a:p>
          <a:p>
            <a:pPr lvl="1">
              <a:lnSpc>
                <a:spcPct val="85000"/>
              </a:lnSpc>
            </a:pPr>
            <a:r>
              <a:rPr lang="en-US" sz="3600" b="1" dirty="0"/>
              <a:t>Hebrews 10:10-13</a:t>
            </a:r>
          </a:p>
          <a:p>
            <a:pPr lvl="1">
              <a:lnSpc>
                <a:spcPct val="85000"/>
              </a:lnSpc>
            </a:pPr>
            <a:r>
              <a:rPr lang="en-US" sz="3600" b="1" dirty="0"/>
              <a:t>Matthew 26:28</a:t>
            </a:r>
          </a:p>
          <a:p>
            <a:pPr lvl="1">
              <a:lnSpc>
                <a:spcPct val="85000"/>
              </a:lnSpc>
            </a:pPr>
            <a:r>
              <a:rPr lang="en-US" sz="3600" b="1" dirty="0"/>
              <a:t>Romans 5:8,9</a:t>
            </a:r>
          </a:p>
        </p:txBody>
      </p:sp>
    </p:spTree>
    <p:extLst>
      <p:ext uri="{BB962C8B-B14F-4D97-AF65-F5344CB8AC3E}">
        <p14:creationId xmlns:p14="http://schemas.microsoft.com/office/powerpoint/2010/main" val="176824221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 calcmode="lin" valueType="num">
                                      <p:cBhvr>
                                        <p:cTn id="14"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p:cTn id="21"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 calcmode="lin" valueType="num">
                                      <p:cBhvr>
                                        <p:cTn id="28"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p:cTn id="35"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 calcmode="lin" valueType="num">
                                      <p:cBhvr>
                                        <p:cTn id="42"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p:cTn id="49" dur="10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1219199"/>
          </a:xfrm>
        </p:spPr>
        <p:txBody>
          <a:bodyPr>
            <a:noAutofit/>
          </a:bodyPr>
          <a:lstStyle/>
          <a:p>
            <a:pPr algn="ctr">
              <a:lnSpc>
                <a:spcPct val="70000"/>
              </a:lnSpc>
            </a:pPr>
            <a:r>
              <a:rPr lang="en-US" sz="5400" dirty="0">
                <a:solidFill>
                  <a:schemeClr val="tx1"/>
                </a:solidFill>
              </a:rPr>
              <a:t>Abraham’s Faith Was Not A One Time Event</a:t>
            </a:r>
          </a:p>
        </p:txBody>
      </p:sp>
      <p:sp>
        <p:nvSpPr>
          <p:cNvPr id="3" name="Text Placeholder 2"/>
          <p:cNvSpPr>
            <a:spLocks noGrp="1"/>
          </p:cNvSpPr>
          <p:nvPr>
            <p:ph type="body" sz="quarter" idx="10"/>
          </p:nvPr>
        </p:nvSpPr>
        <p:spPr>
          <a:xfrm>
            <a:off x="381000" y="1329267"/>
            <a:ext cx="8382000" cy="5562600"/>
          </a:xfrm>
        </p:spPr>
        <p:txBody>
          <a:bodyPr>
            <a:normAutofit/>
          </a:bodyPr>
          <a:lstStyle/>
          <a:p>
            <a:pPr>
              <a:lnSpc>
                <a:spcPct val="100000"/>
              </a:lnSpc>
            </a:pPr>
            <a:r>
              <a:rPr lang="en-US" sz="3900" b="1" dirty="0"/>
              <a:t>Genesis 15:6 “he believed in the Lord, and He accounted it to him for righteousness”</a:t>
            </a:r>
          </a:p>
          <a:p>
            <a:pPr marL="0" marR="0">
              <a:lnSpc>
                <a:spcPct val="100000"/>
              </a:lnSpc>
              <a:spcBef>
                <a:spcPts val="0"/>
              </a:spcBef>
              <a:spcAft>
                <a:spcPts val="0"/>
              </a:spcAft>
            </a:pPr>
            <a:r>
              <a:rPr lang="en-US" sz="3900" b="1" dirty="0">
                <a:ea typeface="Calibri"/>
                <a:cs typeface="Times New Roman"/>
              </a:rPr>
              <a:t>Genesis 12:1-3</a:t>
            </a:r>
          </a:p>
          <a:p>
            <a:pPr marL="0" marR="0">
              <a:lnSpc>
                <a:spcPct val="100000"/>
              </a:lnSpc>
              <a:spcBef>
                <a:spcPts val="0"/>
              </a:spcBef>
              <a:spcAft>
                <a:spcPts val="0"/>
              </a:spcAft>
            </a:pPr>
            <a:r>
              <a:rPr lang="en-US" sz="3900" b="1" dirty="0">
                <a:ea typeface="Calibri"/>
                <a:cs typeface="Times New Roman"/>
              </a:rPr>
              <a:t>Genesis 17:15-19; Romans 4:18-22</a:t>
            </a:r>
          </a:p>
          <a:p>
            <a:pPr marL="0" marR="0">
              <a:lnSpc>
                <a:spcPct val="100000"/>
              </a:lnSpc>
              <a:spcBef>
                <a:spcPts val="0"/>
              </a:spcBef>
              <a:spcAft>
                <a:spcPts val="0"/>
              </a:spcAft>
            </a:pPr>
            <a:r>
              <a:rPr lang="en-US" sz="3900" b="1" dirty="0">
                <a:ea typeface="Calibri"/>
                <a:cs typeface="Times New Roman"/>
              </a:rPr>
              <a:t>Genesis 22:1</a:t>
            </a:r>
            <a:r>
              <a:rPr lang="en-US" sz="3900" b="1" i="1" dirty="0">
                <a:ea typeface="Calibri"/>
                <a:cs typeface="Times New Roman"/>
              </a:rPr>
              <a:t>ff</a:t>
            </a:r>
            <a:r>
              <a:rPr lang="en-US" sz="3900" b="1" dirty="0">
                <a:ea typeface="Calibri"/>
                <a:cs typeface="Times New Roman"/>
              </a:rPr>
              <a:t>; James 2:21-23</a:t>
            </a:r>
          </a:p>
          <a:p>
            <a:pPr marL="0" marR="0">
              <a:lnSpc>
                <a:spcPct val="100000"/>
              </a:lnSpc>
              <a:spcBef>
                <a:spcPts val="0"/>
              </a:spcBef>
              <a:spcAft>
                <a:spcPts val="0"/>
              </a:spcAft>
            </a:pPr>
            <a:r>
              <a:rPr lang="en-US" sz="3900" b="1" dirty="0">
                <a:ea typeface="Calibri"/>
                <a:cs typeface="Times New Roman"/>
              </a:rPr>
              <a:t>Hebrews 11:8</a:t>
            </a:r>
          </a:p>
          <a:p>
            <a:pPr marL="0" marR="0">
              <a:lnSpc>
                <a:spcPct val="100000"/>
              </a:lnSpc>
              <a:spcBef>
                <a:spcPts val="0"/>
              </a:spcBef>
              <a:spcAft>
                <a:spcPts val="0"/>
              </a:spcAft>
            </a:pPr>
            <a:r>
              <a:rPr lang="en-US" sz="3900" b="1" dirty="0">
                <a:ea typeface="Calibri"/>
                <a:cs typeface="Times New Roman"/>
              </a:rPr>
              <a:t>It was a LIFE OF FAITH that was 	IMPUTED to him for Righteousness</a:t>
            </a:r>
          </a:p>
        </p:txBody>
      </p:sp>
    </p:spTree>
    <p:extLst>
      <p:ext uri="{BB962C8B-B14F-4D97-AF65-F5344CB8AC3E}">
        <p14:creationId xmlns:p14="http://schemas.microsoft.com/office/powerpoint/2010/main" val="377496611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1"/>
            <a:ext cx="8382000" cy="609600"/>
          </a:xfrm>
        </p:spPr>
        <p:txBody>
          <a:bodyPr>
            <a:noAutofit/>
          </a:bodyPr>
          <a:lstStyle/>
          <a:p>
            <a:pPr algn="ctr">
              <a:lnSpc>
                <a:spcPct val="70000"/>
              </a:lnSpc>
            </a:pPr>
            <a:r>
              <a:rPr lang="en-US" sz="5400" dirty="0">
                <a:solidFill>
                  <a:schemeClr val="tx1"/>
                </a:solidFill>
              </a:rPr>
              <a:t>Arguments Considered:</a:t>
            </a:r>
          </a:p>
        </p:txBody>
      </p:sp>
      <p:sp>
        <p:nvSpPr>
          <p:cNvPr id="3" name="Text Placeholder 2"/>
          <p:cNvSpPr>
            <a:spLocks noGrp="1"/>
          </p:cNvSpPr>
          <p:nvPr>
            <p:ph type="body" sz="quarter" idx="10"/>
          </p:nvPr>
        </p:nvSpPr>
        <p:spPr>
          <a:xfrm>
            <a:off x="381000" y="762000"/>
            <a:ext cx="8382000" cy="6629400"/>
          </a:xfrm>
        </p:spPr>
        <p:txBody>
          <a:bodyPr>
            <a:normAutofit/>
          </a:bodyPr>
          <a:lstStyle/>
          <a:p>
            <a:pPr>
              <a:lnSpc>
                <a:spcPct val="95000"/>
              </a:lnSpc>
            </a:pPr>
            <a:r>
              <a:rPr lang="en-US" sz="3700" b="1" dirty="0"/>
              <a:t>“Christ’s personal life was imputed to them”   Romans 5:10</a:t>
            </a:r>
          </a:p>
          <a:p>
            <a:pPr marL="0" marR="0">
              <a:lnSpc>
                <a:spcPct val="95000"/>
              </a:lnSpc>
              <a:spcBef>
                <a:spcPts val="0"/>
              </a:spcBef>
              <a:spcAft>
                <a:spcPts val="0"/>
              </a:spcAft>
            </a:pPr>
            <a:r>
              <a:rPr lang="en-US" sz="3700" b="1" dirty="0">
                <a:ea typeface="Calibri"/>
                <a:cs typeface="Times New Roman"/>
              </a:rPr>
              <a:t>Answer:  “For if when we were enemies we were reconciled to God through the death of His Son, much more, having been reconciled, we shall be saved by His life.”</a:t>
            </a:r>
          </a:p>
          <a:p>
            <a:pPr marL="0" marR="0">
              <a:lnSpc>
                <a:spcPct val="95000"/>
              </a:lnSpc>
              <a:spcBef>
                <a:spcPts val="0"/>
              </a:spcBef>
              <a:spcAft>
                <a:spcPts val="0"/>
              </a:spcAft>
            </a:pPr>
            <a:r>
              <a:rPr lang="en-US" sz="3700" b="1" dirty="0">
                <a:ea typeface="Calibri"/>
                <a:cs typeface="Times New Roman"/>
              </a:rPr>
              <a:t>Romans 4:25 “delivered for our offenses” – “raised again for our justification”</a:t>
            </a:r>
          </a:p>
          <a:p>
            <a:pPr marL="0" marR="0">
              <a:lnSpc>
                <a:spcPct val="95000"/>
              </a:lnSpc>
              <a:spcBef>
                <a:spcPts val="0"/>
              </a:spcBef>
              <a:spcAft>
                <a:spcPts val="0"/>
              </a:spcAft>
            </a:pPr>
            <a:r>
              <a:rPr lang="en-US" sz="3700" b="1" dirty="0">
                <a:ea typeface="Calibri"/>
                <a:cs typeface="Times New Roman"/>
              </a:rPr>
              <a:t>Hebrews 7:23-25; 7:12-14; 8:4-6</a:t>
            </a:r>
          </a:p>
          <a:p>
            <a:pPr marL="0" marR="0">
              <a:lnSpc>
                <a:spcPct val="95000"/>
              </a:lnSpc>
              <a:spcBef>
                <a:spcPts val="0"/>
              </a:spcBef>
              <a:spcAft>
                <a:spcPts val="0"/>
              </a:spcAft>
            </a:pPr>
            <a:r>
              <a:rPr lang="en-US" sz="3700" b="1" dirty="0">
                <a:ea typeface="Calibri"/>
                <a:cs typeface="Times New Roman"/>
              </a:rPr>
              <a:t>1 John Chapters 1 &amp; 2</a:t>
            </a:r>
            <a:endParaRPr lang="en-US" sz="3900" b="1" dirty="0">
              <a:ea typeface="Calibri"/>
              <a:cs typeface="Times New Roman"/>
            </a:endParaRPr>
          </a:p>
        </p:txBody>
      </p:sp>
    </p:spTree>
    <p:extLst>
      <p:ext uri="{BB962C8B-B14F-4D97-AF65-F5344CB8AC3E}">
        <p14:creationId xmlns:p14="http://schemas.microsoft.com/office/powerpoint/2010/main" val="8134409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1"/>
            <a:ext cx="8382000" cy="609600"/>
          </a:xfrm>
        </p:spPr>
        <p:txBody>
          <a:bodyPr>
            <a:noAutofit/>
          </a:bodyPr>
          <a:lstStyle/>
          <a:p>
            <a:pPr algn="ctr">
              <a:lnSpc>
                <a:spcPct val="70000"/>
              </a:lnSpc>
            </a:pPr>
            <a:r>
              <a:rPr lang="en-US" sz="5400" dirty="0">
                <a:solidFill>
                  <a:schemeClr val="tx1"/>
                </a:solidFill>
              </a:rPr>
              <a:t>Arguments Considered:</a:t>
            </a:r>
          </a:p>
        </p:txBody>
      </p:sp>
      <p:sp>
        <p:nvSpPr>
          <p:cNvPr id="3" name="Text Placeholder 2"/>
          <p:cNvSpPr>
            <a:spLocks noGrp="1"/>
          </p:cNvSpPr>
          <p:nvPr>
            <p:ph type="body" sz="quarter" idx="10"/>
          </p:nvPr>
        </p:nvSpPr>
        <p:spPr>
          <a:xfrm>
            <a:off x="381000" y="762000"/>
            <a:ext cx="8382000" cy="6019800"/>
          </a:xfrm>
        </p:spPr>
        <p:txBody>
          <a:bodyPr>
            <a:normAutofit lnSpcReduction="10000"/>
          </a:bodyPr>
          <a:lstStyle/>
          <a:p>
            <a:pPr>
              <a:lnSpc>
                <a:spcPct val="95000"/>
              </a:lnSpc>
            </a:pPr>
            <a:r>
              <a:rPr lang="en-US" sz="3700" b="1" dirty="0"/>
              <a:t>Argument: “Christ became for us… righteousness”  1 Corinthians 1:30</a:t>
            </a:r>
          </a:p>
          <a:p>
            <a:pPr marL="0" marR="0">
              <a:lnSpc>
                <a:spcPct val="95000"/>
              </a:lnSpc>
              <a:spcBef>
                <a:spcPts val="0"/>
              </a:spcBef>
              <a:spcAft>
                <a:spcPts val="0"/>
              </a:spcAft>
            </a:pPr>
            <a:r>
              <a:rPr lang="en-US" sz="3700" b="1" dirty="0">
                <a:ea typeface="Calibri"/>
                <a:cs typeface="Times New Roman"/>
              </a:rPr>
              <a:t>Answer:  He also “became wisdom… sanctification &amp; redemption” for us</a:t>
            </a:r>
          </a:p>
          <a:p>
            <a:pPr marL="0" marR="0">
              <a:lnSpc>
                <a:spcPct val="95000"/>
              </a:lnSpc>
              <a:spcBef>
                <a:spcPts val="0"/>
              </a:spcBef>
              <a:spcAft>
                <a:spcPts val="0"/>
              </a:spcAft>
            </a:pPr>
            <a:r>
              <a:rPr lang="en-US" sz="3700" b="1" dirty="0">
                <a:ea typeface="Calibri"/>
                <a:cs typeface="Times New Roman"/>
              </a:rPr>
              <a:t>Justification or righteousness ours by virtue of His death – Romans 5:9</a:t>
            </a:r>
          </a:p>
          <a:p>
            <a:pPr marL="0" marR="0">
              <a:lnSpc>
                <a:spcPct val="95000"/>
              </a:lnSpc>
              <a:spcBef>
                <a:spcPts val="0"/>
              </a:spcBef>
              <a:spcAft>
                <a:spcPts val="0"/>
              </a:spcAft>
            </a:pPr>
            <a:r>
              <a:rPr lang="en-US" sz="3700" b="1" dirty="0">
                <a:ea typeface="Calibri"/>
                <a:cs typeface="Times New Roman"/>
              </a:rPr>
              <a:t>Psalm 32  “Blessed is he whose transgression is forgiven, Whose sin is covered. 2 Blessed is the man to whom the LORD does not impute iniquity, And in whose spirit there is no deceit.” (Romans 4:6-8)</a:t>
            </a:r>
            <a:endParaRPr lang="en-US" sz="3900" b="1" dirty="0">
              <a:ea typeface="Calibri"/>
              <a:cs typeface="Times New Roman"/>
            </a:endParaRPr>
          </a:p>
        </p:txBody>
      </p:sp>
    </p:spTree>
    <p:extLst>
      <p:ext uri="{BB962C8B-B14F-4D97-AF65-F5344CB8AC3E}">
        <p14:creationId xmlns:p14="http://schemas.microsoft.com/office/powerpoint/2010/main" val="428837030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1"/>
            <a:ext cx="8382000" cy="609600"/>
          </a:xfrm>
        </p:spPr>
        <p:txBody>
          <a:bodyPr>
            <a:noAutofit/>
          </a:bodyPr>
          <a:lstStyle/>
          <a:p>
            <a:pPr algn="ctr">
              <a:lnSpc>
                <a:spcPct val="70000"/>
              </a:lnSpc>
            </a:pPr>
            <a:r>
              <a:rPr lang="en-US" sz="5400" dirty="0">
                <a:solidFill>
                  <a:schemeClr val="tx1"/>
                </a:solidFill>
              </a:rPr>
              <a:t>Arguments Considered:</a:t>
            </a:r>
          </a:p>
        </p:txBody>
      </p:sp>
      <p:sp>
        <p:nvSpPr>
          <p:cNvPr id="3" name="Text Placeholder 2"/>
          <p:cNvSpPr>
            <a:spLocks noGrp="1"/>
          </p:cNvSpPr>
          <p:nvPr>
            <p:ph type="body" sz="quarter" idx="10"/>
          </p:nvPr>
        </p:nvSpPr>
        <p:spPr>
          <a:xfrm>
            <a:off x="381000" y="762000"/>
            <a:ext cx="8382000" cy="6019800"/>
          </a:xfrm>
        </p:spPr>
        <p:txBody>
          <a:bodyPr>
            <a:normAutofit lnSpcReduction="10000"/>
          </a:bodyPr>
          <a:lstStyle/>
          <a:p>
            <a:pPr>
              <a:lnSpc>
                <a:spcPct val="95000"/>
              </a:lnSpc>
            </a:pPr>
            <a:r>
              <a:rPr lang="en-US" sz="3700" b="1" dirty="0"/>
              <a:t>Argument: “Christ was given a body so 	that we could be justified.” Hebrews 	10:5</a:t>
            </a:r>
          </a:p>
          <a:p>
            <a:pPr marL="0" marR="0">
              <a:lnSpc>
                <a:spcPct val="95000"/>
              </a:lnSpc>
              <a:spcBef>
                <a:spcPts val="0"/>
              </a:spcBef>
              <a:spcAft>
                <a:spcPts val="0"/>
              </a:spcAft>
            </a:pPr>
            <a:r>
              <a:rPr lang="en-US" sz="3700" b="1" dirty="0">
                <a:ea typeface="Calibri"/>
                <a:cs typeface="Times New Roman"/>
              </a:rPr>
              <a:t>Answer:  Christ given a body, so that He 	could obey</a:t>
            </a:r>
          </a:p>
          <a:p>
            <a:pPr marL="0" marR="0">
              <a:lnSpc>
                <a:spcPct val="95000"/>
              </a:lnSpc>
              <a:spcBef>
                <a:spcPts val="0"/>
              </a:spcBef>
              <a:spcAft>
                <a:spcPts val="0"/>
              </a:spcAft>
            </a:pPr>
            <a:r>
              <a:rPr lang="en-US" sz="3700" b="1" dirty="0">
                <a:ea typeface="Calibri"/>
                <a:cs typeface="Times New Roman"/>
              </a:rPr>
              <a:t>Hebrews 10:1-5, 7, 8-10 “Sacrifice and 	offering You did not desire, but a 	body You have prepared for Me.” 	{Psalm 40; Isaiah 1:10-15}</a:t>
            </a:r>
          </a:p>
          <a:p>
            <a:pPr marL="0" marR="0">
              <a:lnSpc>
                <a:spcPct val="95000"/>
              </a:lnSpc>
              <a:spcBef>
                <a:spcPts val="0"/>
              </a:spcBef>
              <a:spcAft>
                <a:spcPts val="0"/>
              </a:spcAft>
            </a:pPr>
            <a:r>
              <a:rPr lang="en-US" sz="3700" b="1" dirty="0">
                <a:ea typeface="Calibri"/>
                <a:cs typeface="Times New Roman"/>
              </a:rPr>
              <a:t>Hebrews Chapter 10 is discussing the 	Crucifixion – NOT the Perfect Life of 	Jesus! {Matthew 26:39;Hebrews 5:8}</a:t>
            </a:r>
          </a:p>
        </p:txBody>
      </p:sp>
    </p:spTree>
    <p:extLst>
      <p:ext uri="{BB962C8B-B14F-4D97-AF65-F5344CB8AC3E}">
        <p14:creationId xmlns:p14="http://schemas.microsoft.com/office/powerpoint/2010/main" val="17610618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1"/>
            <a:ext cx="8382000" cy="609600"/>
          </a:xfrm>
        </p:spPr>
        <p:txBody>
          <a:bodyPr>
            <a:noAutofit/>
          </a:bodyPr>
          <a:lstStyle/>
          <a:p>
            <a:pPr algn="ctr">
              <a:lnSpc>
                <a:spcPct val="70000"/>
              </a:lnSpc>
            </a:pPr>
            <a:r>
              <a:rPr lang="en-US" sz="5400" dirty="0">
                <a:solidFill>
                  <a:schemeClr val="tx1"/>
                </a:solidFill>
              </a:rPr>
              <a:t>Arguments Considered:</a:t>
            </a:r>
          </a:p>
        </p:txBody>
      </p:sp>
      <p:sp>
        <p:nvSpPr>
          <p:cNvPr id="3" name="Text Placeholder 2"/>
          <p:cNvSpPr>
            <a:spLocks noGrp="1"/>
          </p:cNvSpPr>
          <p:nvPr>
            <p:ph type="body" sz="quarter" idx="10"/>
          </p:nvPr>
        </p:nvSpPr>
        <p:spPr>
          <a:xfrm>
            <a:off x="381000" y="762000"/>
            <a:ext cx="8382000" cy="6172200"/>
          </a:xfrm>
        </p:spPr>
        <p:txBody>
          <a:bodyPr>
            <a:normAutofit fontScale="92500" lnSpcReduction="10000"/>
          </a:bodyPr>
          <a:lstStyle/>
          <a:p>
            <a:pPr>
              <a:lnSpc>
                <a:spcPct val="100000"/>
              </a:lnSpc>
            </a:pPr>
            <a:r>
              <a:rPr lang="en-US" sz="3700" b="1" dirty="0"/>
              <a:t>Argument: “We partake of the bread in 	the Lord’s Supper to commemorate 	the perfect life of Christ.”  </a:t>
            </a:r>
            <a:r>
              <a:rPr lang="en-US" b="1" dirty="0"/>
              <a:t>1 Corinthians 	11:24</a:t>
            </a:r>
            <a:endParaRPr lang="en-US" sz="3700" b="1" dirty="0"/>
          </a:p>
          <a:p>
            <a:pPr marL="0" marR="0">
              <a:lnSpc>
                <a:spcPct val="100000"/>
              </a:lnSpc>
              <a:spcBef>
                <a:spcPts val="0"/>
              </a:spcBef>
              <a:spcAft>
                <a:spcPts val="0"/>
              </a:spcAft>
            </a:pPr>
            <a:r>
              <a:rPr lang="en-US" sz="3700" b="1" dirty="0">
                <a:ea typeface="Calibri"/>
                <a:cs typeface="Times New Roman"/>
              </a:rPr>
              <a:t>Answer:  Christ offered His Body on 	Calvary.  1 Corinthians 11:24 “this is 	My body which is broken for you”</a:t>
            </a:r>
          </a:p>
          <a:p>
            <a:pPr marL="0" marR="0">
              <a:lnSpc>
                <a:spcPct val="100000"/>
              </a:lnSpc>
              <a:spcBef>
                <a:spcPts val="0"/>
              </a:spcBef>
              <a:spcAft>
                <a:spcPts val="0"/>
              </a:spcAft>
            </a:pPr>
            <a:r>
              <a:rPr lang="en-US" sz="3700" b="1" dirty="0">
                <a:ea typeface="Calibri"/>
                <a:cs typeface="Times New Roman"/>
              </a:rPr>
              <a:t>1 Peter 2:23,24 “bore our sins in His own 	body on the tree”{Exodus 12:5; 1 Peter 	1:19; John 1:29}</a:t>
            </a:r>
          </a:p>
          <a:p>
            <a:pPr marL="0" marR="0">
              <a:lnSpc>
                <a:spcPct val="100000"/>
              </a:lnSpc>
              <a:spcBef>
                <a:spcPts val="0"/>
              </a:spcBef>
              <a:spcAft>
                <a:spcPts val="0"/>
              </a:spcAft>
            </a:pPr>
            <a:r>
              <a:rPr lang="en-US" sz="3700" b="1" dirty="0">
                <a:ea typeface="Calibri"/>
                <a:cs typeface="Times New Roman"/>
              </a:rPr>
              <a:t>He did not die for His own sins – but for 	my sins and yours – </a:t>
            </a:r>
            <a:r>
              <a:rPr lang="en-US" b="1" dirty="0">
                <a:ea typeface="Calibri"/>
                <a:cs typeface="Times New Roman"/>
              </a:rPr>
              <a:t>Isaiah 53; 2Corinthians  	5:21; Romans 10:9,10</a:t>
            </a:r>
          </a:p>
        </p:txBody>
      </p:sp>
    </p:spTree>
    <p:extLst>
      <p:ext uri="{BB962C8B-B14F-4D97-AF65-F5344CB8AC3E}">
        <p14:creationId xmlns:p14="http://schemas.microsoft.com/office/powerpoint/2010/main" val="7067258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991600" cy="838200"/>
          </a:xfrm>
        </p:spPr>
        <p:txBody>
          <a:bodyPr>
            <a:noAutofit/>
          </a:bodyPr>
          <a:lstStyle/>
          <a:p>
            <a:pPr algn="ctr">
              <a:lnSpc>
                <a:spcPct val="70000"/>
              </a:lnSpc>
            </a:pPr>
            <a:r>
              <a:rPr lang="en-US" sz="5400" dirty="0">
                <a:solidFill>
                  <a:schemeClr val="tx1"/>
                </a:solidFill>
              </a:rPr>
              <a:t>Must Have Simple, Trusting Faith</a:t>
            </a:r>
          </a:p>
        </p:txBody>
      </p:sp>
      <p:sp>
        <p:nvSpPr>
          <p:cNvPr id="3" name="Text Placeholder 2"/>
          <p:cNvSpPr>
            <a:spLocks noGrp="1"/>
          </p:cNvSpPr>
          <p:nvPr>
            <p:ph type="body" sz="quarter" idx="10"/>
          </p:nvPr>
        </p:nvSpPr>
        <p:spPr>
          <a:xfrm>
            <a:off x="381000" y="990600"/>
            <a:ext cx="8382000" cy="5943600"/>
          </a:xfrm>
        </p:spPr>
        <p:txBody>
          <a:bodyPr>
            <a:normAutofit/>
          </a:bodyPr>
          <a:lstStyle/>
          <a:p>
            <a:pPr>
              <a:lnSpc>
                <a:spcPct val="100000"/>
              </a:lnSpc>
              <a:spcBef>
                <a:spcPts val="600"/>
              </a:spcBef>
            </a:pPr>
            <a:r>
              <a:rPr lang="en-US" sz="3700" b="1" dirty="0"/>
              <a:t>Hebrews 11:1 – “substance of things 	hoped for, evidence of things not 	seen.”</a:t>
            </a:r>
          </a:p>
          <a:p>
            <a:pPr marL="0" marR="0">
              <a:lnSpc>
                <a:spcPct val="100000"/>
              </a:lnSpc>
              <a:spcBef>
                <a:spcPts val="600"/>
              </a:spcBef>
              <a:spcAft>
                <a:spcPts val="0"/>
              </a:spcAft>
            </a:pPr>
            <a:r>
              <a:rPr lang="en-US" sz="3700" b="1" dirty="0">
                <a:ea typeface="Calibri"/>
                <a:cs typeface="Times New Roman"/>
              </a:rPr>
              <a:t>Must be a fact – something must 	happen</a:t>
            </a:r>
          </a:p>
          <a:p>
            <a:pPr marL="0" marR="0">
              <a:lnSpc>
                <a:spcPct val="100000"/>
              </a:lnSpc>
              <a:spcBef>
                <a:spcPts val="600"/>
              </a:spcBef>
              <a:spcAft>
                <a:spcPts val="0"/>
              </a:spcAft>
            </a:pPr>
            <a:r>
              <a:rPr lang="en-US" sz="3700" b="1" dirty="0">
                <a:ea typeface="Calibri"/>
                <a:cs typeface="Times New Roman"/>
              </a:rPr>
              <a:t>Then a witness</a:t>
            </a:r>
          </a:p>
          <a:p>
            <a:pPr marL="0" marR="0">
              <a:lnSpc>
                <a:spcPct val="100000"/>
              </a:lnSpc>
              <a:spcBef>
                <a:spcPts val="600"/>
              </a:spcBef>
              <a:spcAft>
                <a:spcPts val="0"/>
              </a:spcAft>
            </a:pPr>
            <a:r>
              <a:rPr lang="en-US" sz="3700" b="1" dirty="0">
                <a:ea typeface="Calibri"/>
                <a:cs typeface="Times New Roman"/>
              </a:rPr>
              <a:t>Then testimony</a:t>
            </a:r>
          </a:p>
          <a:p>
            <a:pPr marL="0" marR="0">
              <a:lnSpc>
                <a:spcPct val="100000"/>
              </a:lnSpc>
              <a:spcBef>
                <a:spcPts val="600"/>
              </a:spcBef>
              <a:spcAft>
                <a:spcPts val="0"/>
              </a:spcAft>
            </a:pPr>
            <a:r>
              <a:rPr lang="en-US" sz="3700" b="1" dirty="0">
                <a:ea typeface="Calibri"/>
                <a:cs typeface="Times New Roman"/>
              </a:rPr>
              <a:t>Then there can be FAITH! Romans 10:17</a:t>
            </a:r>
          </a:p>
          <a:p>
            <a:pPr marL="0" marR="0">
              <a:lnSpc>
                <a:spcPct val="100000"/>
              </a:lnSpc>
              <a:spcBef>
                <a:spcPts val="600"/>
              </a:spcBef>
              <a:spcAft>
                <a:spcPts val="0"/>
              </a:spcAft>
            </a:pPr>
            <a:r>
              <a:rPr lang="en-US" sz="3700" b="1" dirty="0">
                <a:ea typeface="Calibri"/>
                <a:cs typeface="Times New Roman"/>
              </a:rPr>
              <a:t>James 2:24 “not by faith only”</a:t>
            </a:r>
          </a:p>
        </p:txBody>
      </p:sp>
    </p:spTree>
    <p:extLst>
      <p:ext uri="{BB962C8B-B14F-4D97-AF65-F5344CB8AC3E}">
        <p14:creationId xmlns:p14="http://schemas.microsoft.com/office/powerpoint/2010/main" val="39217991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991600" cy="838200"/>
          </a:xfrm>
        </p:spPr>
        <p:txBody>
          <a:bodyPr>
            <a:noAutofit/>
          </a:bodyPr>
          <a:lstStyle/>
          <a:p>
            <a:pPr algn="ctr">
              <a:lnSpc>
                <a:spcPct val="70000"/>
              </a:lnSpc>
            </a:pPr>
            <a:r>
              <a:rPr lang="en-US" sz="5400" dirty="0">
                <a:solidFill>
                  <a:schemeClr val="tx1"/>
                </a:solidFill>
              </a:rPr>
              <a:t>Must Have Simple, Trusting Faith</a:t>
            </a:r>
          </a:p>
        </p:txBody>
      </p:sp>
      <p:sp>
        <p:nvSpPr>
          <p:cNvPr id="3" name="Text Placeholder 2"/>
          <p:cNvSpPr>
            <a:spLocks noGrp="1"/>
          </p:cNvSpPr>
          <p:nvPr>
            <p:ph type="body" sz="quarter" idx="10"/>
          </p:nvPr>
        </p:nvSpPr>
        <p:spPr>
          <a:xfrm>
            <a:off x="381000" y="990600"/>
            <a:ext cx="8382000" cy="5943600"/>
          </a:xfrm>
        </p:spPr>
        <p:txBody>
          <a:bodyPr>
            <a:normAutofit/>
          </a:bodyPr>
          <a:lstStyle/>
          <a:p>
            <a:pPr>
              <a:lnSpc>
                <a:spcPct val="100000"/>
              </a:lnSpc>
            </a:pPr>
            <a:r>
              <a:rPr lang="en-US" sz="3700" b="1" dirty="0"/>
              <a:t>Christ is the Savior of mankind – all need 	forgiveness – Romans 5:9 “justified by 	His blood”</a:t>
            </a:r>
          </a:p>
          <a:p>
            <a:pPr marL="0" lvl="0">
              <a:lnSpc>
                <a:spcPct val="100000"/>
              </a:lnSpc>
              <a:spcBef>
                <a:spcPts val="0"/>
              </a:spcBef>
            </a:pPr>
            <a:r>
              <a:rPr lang="en-US" sz="3700" b="1" dirty="0">
                <a:solidFill>
                  <a:srgbClr val="FFFFFF"/>
                </a:solidFill>
                <a:ea typeface="Calibri"/>
                <a:cs typeface="Times New Roman"/>
              </a:rPr>
              <a:t>Luke 15:18,21; Psalm 51:4; Genesis 39:9</a:t>
            </a:r>
            <a:endParaRPr lang="en-US" sz="3700" b="1" dirty="0"/>
          </a:p>
          <a:p>
            <a:pPr marL="0" marR="0">
              <a:lnSpc>
                <a:spcPct val="100000"/>
              </a:lnSpc>
              <a:spcBef>
                <a:spcPts val="0"/>
              </a:spcBef>
              <a:spcAft>
                <a:spcPts val="0"/>
              </a:spcAft>
            </a:pPr>
            <a:r>
              <a:rPr lang="en-US" sz="3700" b="1" dirty="0">
                <a:ea typeface="Calibri"/>
                <a:cs typeface="Times New Roman"/>
              </a:rPr>
              <a:t>God’s Gracious Mercy in giving His Son-  	Romans 4:6-8 </a:t>
            </a:r>
          </a:p>
          <a:p>
            <a:pPr marL="0" marR="0">
              <a:lnSpc>
                <a:spcPct val="100000"/>
              </a:lnSpc>
              <a:spcBef>
                <a:spcPts val="0"/>
              </a:spcBef>
              <a:spcAft>
                <a:spcPts val="0"/>
              </a:spcAft>
            </a:pPr>
            <a:r>
              <a:rPr lang="en-US" sz="3700" b="1" dirty="0">
                <a:ea typeface="Calibri"/>
                <a:cs typeface="Times New Roman"/>
              </a:rPr>
              <a:t>Remission of Sins – Acts 2:38; 22:16; 	1 Peter 3:21</a:t>
            </a:r>
          </a:p>
          <a:p>
            <a:pPr marL="0" marR="0">
              <a:lnSpc>
                <a:spcPct val="100000"/>
              </a:lnSpc>
              <a:spcBef>
                <a:spcPts val="0"/>
              </a:spcBef>
              <a:spcAft>
                <a:spcPts val="0"/>
              </a:spcAft>
            </a:pPr>
            <a:r>
              <a:rPr lang="en-US" sz="3700" b="1" dirty="0">
                <a:ea typeface="Calibri"/>
                <a:cs typeface="Times New Roman"/>
              </a:rPr>
              <a:t>Submit to Him- Matthew 28:18-20; Mark 	16:15,16</a:t>
            </a:r>
          </a:p>
        </p:txBody>
      </p:sp>
    </p:spTree>
    <p:extLst>
      <p:ext uri="{BB962C8B-B14F-4D97-AF65-F5344CB8AC3E}">
        <p14:creationId xmlns:p14="http://schemas.microsoft.com/office/powerpoint/2010/main" val="421703304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991600" cy="838200"/>
          </a:xfrm>
        </p:spPr>
        <p:txBody>
          <a:bodyPr>
            <a:noAutofit/>
          </a:bodyPr>
          <a:lstStyle/>
          <a:p>
            <a:pPr algn="ctr">
              <a:lnSpc>
                <a:spcPct val="70000"/>
              </a:lnSpc>
            </a:pPr>
            <a:r>
              <a:rPr lang="en-US" sz="5400" dirty="0">
                <a:solidFill>
                  <a:schemeClr val="tx1"/>
                </a:solidFill>
              </a:rPr>
              <a:t>Must Have Simple, Trusting Faith</a:t>
            </a:r>
          </a:p>
        </p:txBody>
      </p:sp>
      <p:sp>
        <p:nvSpPr>
          <p:cNvPr id="3" name="Text Placeholder 2"/>
          <p:cNvSpPr>
            <a:spLocks noGrp="1"/>
          </p:cNvSpPr>
          <p:nvPr>
            <p:ph type="body" sz="quarter" idx="10"/>
          </p:nvPr>
        </p:nvSpPr>
        <p:spPr>
          <a:xfrm>
            <a:off x="381000" y="990600"/>
            <a:ext cx="8382000" cy="5943600"/>
          </a:xfrm>
        </p:spPr>
        <p:txBody>
          <a:bodyPr>
            <a:normAutofit/>
          </a:bodyPr>
          <a:lstStyle/>
          <a:p>
            <a:pPr>
              <a:lnSpc>
                <a:spcPct val="100000"/>
              </a:lnSpc>
            </a:pPr>
            <a:r>
              <a:rPr lang="en-US" sz="3700" b="1" dirty="0"/>
              <a:t>Erring Children of God must approach throne of Mercy, acknowledge Sins and Plead for Mercy- </a:t>
            </a:r>
          </a:p>
          <a:p>
            <a:pPr>
              <a:lnSpc>
                <a:spcPct val="100000"/>
              </a:lnSpc>
            </a:pPr>
            <a:r>
              <a:rPr lang="en-US" sz="3700" b="1" dirty="0"/>
              <a:t>1 John 1:8-9    8 If we say that we have no sin, we deceive ourselves, and the truth is not in us. 9 If we confess our sins, He is faithful and just to forgive us our sins and to cleanse us from all unrighteousness.”</a:t>
            </a:r>
          </a:p>
        </p:txBody>
      </p:sp>
    </p:spTree>
    <p:extLst>
      <p:ext uri="{BB962C8B-B14F-4D97-AF65-F5344CB8AC3E}">
        <p14:creationId xmlns:p14="http://schemas.microsoft.com/office/powerpoint/2010/main" val="95580817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1_Brushed metal and curves - Gray Tan Segoe">
  <a:themeElements>
    <a:clrScheme name="Gray Template Template">
      <a:dk1>
        <a:srgbClr val="000000"/>
      </a:dk1>
      <a:lt1>
        <a:srgbClr val="FFFFFF"/>
      </a:lt1>
      <a:dk2>
        <a:srgbClr val="5F5F5F"/>
      </a:dk2>
      <a:lt2>
        <a:srgbClr val="FFFF99"/>
      </a:lt2>
      <a:accent1>
        <a:srgbClr val="FFC000"/>
      </a:accent1>
      <a:accent2>
        <a:srgbClr val="3497AE"/>
      </a:accent2>
      <a:accent3>
        <a:srgbClr val="DF8045"/>
      </a:accent3>
      <a:accent4>
        <a:srgbClr val="7DCC2E"/>
      </a:accent4>
      <a:accent5>
        <a:srgbClr val="FF9929"/>
      </a:accent5>
      <a:accent6>
        <a:srgbClr val="7D3DA1"/>
      </a:accent6>
      <a:hlink>
        <a:srgbClr val="7DDDFF"/>
      </a:hlink>
      <a:folHlink>
        <a:srgbClr val="F0ED7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9B3C43C-0B3F-4B42-A972-1F196980CD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1_Brushed metal and curves - Gray Tan Segoe</Template>
  <TotalTime>1643</TotalTime>
  <Words>2209</Words>
  <Application>Microsoft Office PowerPoint</Application>
  <PresentationFormat>On-screen Show (4:3)</PresentationFormat>
  <Paragraphs>113</Paragraphs>
  <Slides>12</Slides>
  <Notes>11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Arial</vt:lpstr>
      <vt:lpstr>Calibri</vt:lpstr>
      <vt:lpstr>Courier New</vt:lpstr>
      <vt:lpstr>Wingdings</vt:lpstr>
      <vt:lpstr>1_Brushed metal and curves - Gray Tan Segoe</vt:lpstr>
      <vt:lpstr>White with Courier font for code slides</vt:lpstr>
      <vt:lpstr>PowerPoint Presentation</vt:lpstr>
      <vt:lpstr>Augustine – 354-430 AD Calvin --  1590-1564</vt:lpstr>
      <vt:lpstr>Imputed Righteousness OR Forgiveness?</vt:lpstr>
      <vt:lpstr>Imputed Righteousness OR Forgiveness?</vt:lpstr>
      <vt:lpstr>Abraham’s Faith Was Not A One Time Event</vt:lpstr>
      <vt:lpstr>Arguments Considered:</vt:lpstr>
      <vt:lpstr>Arguments Considered:</vt:lpstr>
      <vt:lpstr>Arguments Considered:</vt:lpstr>
      <vt:lpstr>Arguments Considered:</vt:lpstr>
      <vt:lpstr>Must Have Simple, Trusting Faith</vt:lpstr>
      <vt:lpstr>Must Have Simple, Trusting Faith</vt:lpstr>
      <vt:lpstr>Must Have Simple, Trusting Faith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dc:creator>
  <cp:lastModifiedBy>Gailen Evans</cp:lastModifiedBy>
  <cp:revision>33</cp:revision>
  <dcterms:created xsi:type="dcterms:W3CDTF">2015-06-06T23:20:30Z</dcterms:created>
  <dcterms:modified xsi:type="dcterms:W3CDTF">2024-03-08T21:27:21Z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TC102867239990</vt:lpwstr>
  </property>
</Properties>
</file>